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0" autoAdjust="0"/>
    <p:restoredTop sz="94660"/>
  </p:normalViewPr>
  <p:slideViewPr>
    <p:cSldViewPr snapToGrid="0">
      <p:cViewPr>
        <p:scale>
          <a:sx n="75" d="100"/>
          <a:sy n="75" d="100"/>
        </p:scale>
        <p:origin x="28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D3CC9-9473-D2A5-4A34-F1510153D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EEA43F-FFCD-D211-AC72-1DFB9C092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F91C92-0689-E829-F639-DA51D25F8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91F2B8-908E-C6EC-9A76-8CA6B452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9B18A3-072F-6CD2-9238-77A91FC8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77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3CD21-51D4-361E-1D2D-CC98F27A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F99B01-4368-5464-6A7D-B4CAFC135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565137-B79B-5CAD-0131-0A204DAE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746220-A3C1-73EB-9698-44071041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C2E19F-4B91-0C85-BEF8-BB6027D4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9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49CB5-6A28-595A-3564-42ABAB660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0B373B-EDB7-E255-502A-2BA69AA67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324910-81A6-806C-F357-4B9A1E82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293CA3-02ED-90FB-662A-5B913298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06165D-6A05-3E4E-401E-E90985FA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80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7F58D-7540-3A18-97E3-1172AAFB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216CB4-CED8-9D3B-1A06-C477A660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B74AA5-FEA6-8B0A-811C-B11EB125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456288-CB83-8649-F01C-74D10026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228FC8-1686-EFF8-DEDE-6F0B535D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06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BFDEC-B461-3AF5-28FD-46E37E22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15D23F-2722-9EBB-B399-8FA29F40A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7AF947-00BC-50E1-ECEA-97A09BD8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8DB88-6898-28BA-CE49-72365544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3F54F-A684-0BBF-18F1-1F4558C7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929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473F8-FED6-EE95-5BF1-E5F34218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AEF387-EC3D-9D7E-5C57-979684EE0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722C7A-0A2D-3C0D-DD19-83CD29F27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B894D5-52A4-2085-C2F7-A6514D7A8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3FA751-7877-A357-5740-B6ABFFFF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81C307-C7EF-B603-B5C5-F8381350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10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9D7CE-17B8-D9B1-34FB-8A423962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981A67-0182-5117-116C-BA12BF080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2F9863-96D5-6E9A-3342-0354AC76A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80C36B-D2FB-ED55-7934-E4BF57CF0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6AC1E9-7491-50D3-80E2-F1D57B58E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3AA3CBC-2422-C9CD-62D3-2103DCA1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1534223-7B87-7A95-2709-E6CFB430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BA5C5ED-530B-9633-CB1A-8C32AC7F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60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C2A6C-0E5B-E65A-9734-2D6C1759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E062D0-0F39-3BA3-05A1-B922ED33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FDE5A5-14D1-5043-F4DD-83ABC2FC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24E7BA-82F3-1956-DC5E-0D88B919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8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EB883C-167C-7C7D-121A-978978DF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F1FFF5-8511-4ECF-D1CB-76C9722F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BCFDCE-D948-1858-072D-247C8B61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808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B4561-A671-ACE8-E779-38B45612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53233A-25F7-281B-A0D6-51BBEAEEE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1140B9-B9D7-3AF7-6117-2072C360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79C013-FA13-1199-5A1F-98E205EB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81E955-3189-2F52-7ABE-96712BED5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9DEA58-81B3-09C5-1D85-1C75E5D4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49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D5FEA-D346-1D5C-B277-4FBAE445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82F8F1-2219-9F58-86B8-B149C4F91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827306-D3EF-CFA5-6D1C-61DFE77E0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16922A-0AA5-967D-908D-8BBBCE23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B03278-0888-B1D0-5CF8-10C3DC88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D8733C-0F4F-B381-E2C9-097724F3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638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F6DE4F-6631-5069-6AFE-AE5D0B08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B5DA89-FEF9-23FF-CC40-0CF1FE5B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CD0F1-60AF-E603-4380-E08E830FD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C2F87-8B1B-49B9-A9E3-50529F321201}" type="datetimeFigureOut">
              <a:rPr lang="es-ES" smtClean="0"/>
              <a:t>12/07/2023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B32AD-C75A-976D-8038-9E0E1D92F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39A145-3107-9504-25BE-7535A86DE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EC5E-42AD-4945-96BC-801BDDCBC9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15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ersona, cuarto de hospital, mujer, vestido&#10;&#10;Descripción generada automáticamente">
            <a:extLst>
              <a:ext uri="{FF2B5EF4-FFF2-40B4-BE49-F238E27FC236}">
                <a16:creationId xmlns:a16="http://schemas.microsoft.com/office/drawing/2014/main" id="{4CF468F0-973F-C959-AD9C-6C1ADC909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4740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C913694-AF96-E912-4271-E898692C2D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6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5E6B56-49C3-94CB-B581-5FE2E5BE7D4B}"/>
              </a:ext>
            </a:extLst>
          </p:cNvPr>
          <p:cNvSpPr txBox="1"/>
          <p:nvPr/>
        </p:nvSpPr>
        <p:spPr>
          <a:xfrm>
            <a:off x="2617802" y="2140467"/>
            <a:ext cx="6956395" cy="120032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7200" dirty="0"/>
              <a:t>Informe COVID-19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E0A2914-81B9-4963-2A90-ADD6BA0D0595}"/>
              </a:ext>
            </a:extLst>
          </p:cNvPr>
          <p:cNvSpPr txBox="1"/>
          <p:nvPr/>
        </p:nvSpPr>
        <p:spPr>
          <a:xfrm>
            <a:off x="2617801" y="3340796"/>
            <a:ext cx="6956395" cy="58477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Caso de Uso </a:t>
            </a:r>
            <a:r>
              <a:rPr lang="es-ES" sz="3200" dirty="0" err="1"/>
              <a:t>PowerBI</a:t>
            </a:r>
            <a:r>
              <a:rPr lang="es-ES" sz="3200" dirty="0"/>
              <a:t> Avanzado</a:t>
            </a:r>
          </a:p>
        </p:txBody>
      </p:sp>
    </p:spTree>
    <p:extLst>
      <p:ext uri="{BB962C8B-B14F-4D97-AF65-F5344CB8AC3E}">
        <p14:creationId xmlns:p14="http://schemas.microsoft.com/office/powerpoint/2010/main" val="325520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Laptop encendida sobre una mesa&#10;&#10;Descripción generada automáticamente">
            <a:extLst>
              <a:ext uri="{FF2B5EF4-FFF2-40B4-BE49-F238E27FC236}">
                <a16:creationId xmlns:a16="http://schemas.microsoft.com/office/drawing/2014/main" id="{A5B3A578-C6C0-B48B-953C-BD3EF7FC1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812799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6E18893-A18C-C436-FFA1-122C17CFE8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21D720-08D5-B5A2-DBC8-25588FBB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9101"/>
            <a:ext cx="12192000" cy="1223374"/>
          </a:xfrm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Dashboard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PowerBI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78AA19-CD36-6483-CE59-84A008CA5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589463"/>
            <a:ext cx="12192000" cy="1500187"/>
          </a:xfrm>
          <a:solidFill>
            <a:schemeClr val="tx1">
              <a:alpha val="37000"/>
            </a:schemeClr>
          </a:solidFill>
        </p:spPr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Estructura, páginas y aspectos gráficos</a:t>
            </a:r>
          </a:p>
        </p:txBody>
      </p:sp>
    </p:spTree>
    <p:extLst>
      <p:ext uri="{BB962C8B-B14F-4D97-AF65-F5344CB8AC3E}">
        <p14:creationId xmlns:p14="http://schemas.microsoft.com/office/powerpoint/2010/main" val="136043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905D5-114E-C628-C584-82DBC4B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s-ES" dirty="0"/>
              <a:t>Estructura del informe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7B7F03A-1F07-00EE-D255-9AC84B450C17}"/>
              </a:ext>
            </a:extLst>
          </p:cNvPr>
          <p:cNvSpPr/>
          <p:nvPr/>
        </p:nvSpPr>
        <p:spPr>
          <a:xfrm>
            <a:off x="4067473" y="2098965"/>
            <a:ext cx="4057054" cy="5934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3 Páginas principales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E0B79E8-D940-AF25-D939-385E4A827E40}"/>
              </a:ext>
            </a:extLst>
          </p:cNvPr>
          <p:cNvSpPr/>
          <p:nvPr/>
        </p:nvSpPr>
        <p:spPr>
          <a:xfrm>
            <a:off x="838200" y="3004897"/>
            <a:ext cx="3229273" cy="5934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Situación global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AB45EAA-FB33-D06E-572B-3B354DB99889}"/>
              </a:ext>
            </a:extLst>
          </p:cNvPr>
          <p:cNvSpPr/>
          <p:nvPr/>
        </p:nvSpPr>
        <p:spPr>
          <a:xfrm>
            <a:off x="4481363" y="3004897"/>
            <a:ext cx="3229273" cy="5934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Mapa global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7DD585E-BDDA-161D-F56C-3FBF2EA8A709}"/>
              </a:ext>
            </a:extLst>
          </p:cNvPr>
          <p:cNvSpPr/>
          <p:nvPr/>
        </p:nvSpPr>
        <p:spPr>
          <a:xfrm>
            <a:off x="8124527" y="3004897"/>
            <a:ext cx="3229273" cy="5934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País (drill </a:t>
            </a:r>
            <a:r>
              <a:rPr lang="es-ES" dirty="0" err="1">
                <a:solidFill>
                  <a:schemeClr val="accent3"/>
                </a:solidFill>
              </a:rPr>
              <a:t>through</a:t>
            </a:r>
            <a:r>
              <a:rPr lang="es-ES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087C0BA-748D-D07D-2F8D-3FEEDC7C0731}"/>
              </a:ext>
            </a:extLst>
          </p:cNvPr>
          <p:cNvSpPr/>
          <p:nvPr/>
        </p:nvSpPr>
        <p:spPr>
          <a:xfrm>
            <a:off x="838200" y="3623734"/>
            <a:ext cx="3229273" cy="1821103"/>
          </a:xfrm>
          <a:prstGeom prst="roundRect">
            <a:avLst>
              <a:gd name="adj" fmla="val 6904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Objetivo: Imagen global de la evolución del COVID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</a:rPr>
              <a:t>KPIs</a:t>
            </a:r>
            <a:r>
              <a:rPr lang="es-ES" sz="1600" dirty="0">
                <a:solidFill>
                  <a:schemeClr val="tx1"/>
                </a:solidFill>
              </a:rPr>
              <a:t>, gráficos de evolución temporal y cuantitativos y una tabla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E1282B0F-C31B-62A0-802D-1F4049B0F937}"/>
              </a:ext>
            </a:extLst>
          </p:cNvPr>
          <p:cNvSpPr/>
          <p:nvPr/>
        </p:nvSpPr>
        <p:spPr>
          <a:xfrm>
            <a:off x="4481362" y="3623734"/>
            <a:ext cx="3229273" cy="1821103"/>
          </a:xfrm>
          <a:prstGeom prst="roundRect">
            <a:avLst>
              <a:gd name="adj" fmla="val 6904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Objetivo: Estudio de la expansión geográfica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</a:rPr>
              <a:t>KPIs</a:t>
            </a:r>
            <a:r>
              <a:rPr lang="es-ES" sz="1600" dirty="0">
                <a:solidFill>
                  <a:schemeClr val="tx1"/>
                </a:solidFill>
              </a:rPr>
              <a:t> y mapa global según confirmados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3F7C10D-8838-9981-25FB-6595F61A3801}"/>
              </a:ext>
            </a:extLst>
          </p:cNvPr>
          <p:cNvSpPr/>
          <p:nvPr/>
        </p:nvSpPr>
        <p:spPr>
          <a:xfrm>
            <a:off x="8124527" y="3623734"/>
            <a:ext cx="3229273" cy="1821103"/>
          </a:xfrm>
          <a:prstGeom prst="roundRect">
            <a:avLst>
              <a:gd name="adj" fmla="val 6904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Objetivo: Estudio de un país en específico por medio de drill </a:t>
            </a:r>
            <a:r>
              <a:rPr lang="es-ES" sz="1600" dirty="0" err="1">
                <a:solidFill>
                  <a:schemeClr val="tx1"/>
                </a:solidFill>
              </a:rPr>
              <a:t>through</a:t>
            </a:r>
            <a:endParaRPr lang="es-E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</a:rPr>
              <a:t>KPIs</a:t>
            </a:r>
            <a:r>
              <a:rPr lang="es-ES" sz="1600" dirty="0">
                <a:solidFill>
                  <a:schemeClr val="tx1"/>
                </a:solidFill>
              </a:rPr>
              <a:t> y gráficos de evolución temporal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7345D57-4F0C-EA7B-FD5F-18B0AEEF8931}"/>
              </a:ext>
            </a:extLst>
          </p:cNvPr>
          <p:cNvSpPr/>
          <p:nvPr/>
        </p:nvSpPr>
        <p:spPr>
          <a:xfrm>
            <a:off x="2057398" y="5847870"/>
            <a:ext cx="8077200" cy="5934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Página </a:t>
            </a:r>
            <a:r>
              <a:rPr lang="es-ES" dirty="0" err="1">
                <a:solidFill>
                  <a:schemeClr val="accent3"/>
                </a:solidFill>
              </a:rPr>
              <a:t>Tooltip</a:t>
            </a:r>
            <a:r>
              <a:rPr lang="es-ES" dirty="0">
                <a:solidFill>
                  <a:schemeClr val="accent3"/>
                </a:solidFill>
              </a:rPr>
              <a:t> con resumen de los datos principales de cada país</a:t>
            </a:r>
          </a:p>
        </p:txBody>
      </p:sp>
    </p:spTree>
    <p:extLst>
      <p:ext uri="{BB962C8B-B14F-4D97-AF65-F5344CB8AC3E}">
        <p14:creationId xmlns:p14="http://schemas.microsoft.com/office/powerpoint/2010/main" val="48908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905D5-114E-C628-C584-82DBC4B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s-ES" dirty="0"/>
              <a:t>Informe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Complemento 1" title="Microsoft Power BI">
                <a:extLst>
                  <a:ext uri="{FF2B5EF4-FFF2-40B4-BE49-F238E27FC236}">
                    <a16:creationId xmlns:a16="http://schemas.microsoft.com/office/drawing/2014/main" id="{E30FA0CD-7CE2-B626-DAB9-E802E504A0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311640"/>
                  </p:ext>
                </p:extLst>
              </p:nvPr>
            </p:nvGraphicFramePr>
            <p:xfrm>
              <a:off x="575733" y="1862667"/>
              <a:ext cx="11176000" cy="476673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omplemento 1" title="Microsoft Power BI">
                <a:extLst>
                  <a:ext uri="{FF2B5EF4-FFF2-40B4-BE49-F238E27FC236}">
                    <a16:creationId xmlns:a16="http://schemas.microsoft.com/office/drawing/2014/main" id="{E30FA0CD-7CE2-B626-DAB9-E802E504A0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733" y="1862667"/>
                <a:ext cx="11176000" cy="47667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76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oche, noche, azul, cielo&#10;&#10;Descripción generada automáticamente">
            <a:extLst>
              <a:ext uri="{FF2B5EF4-FFF2-40B4-BE49-F238E27FC236}">
                <a16:creationId xmlns:a16="http://schemas.microsoft.com/office/drawing/2014/main" id="{9FBC9EC4-2E7C-CF84-D7A0-BF7A22890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718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6E18893-A18C-C436-FFA1-122C17CFE8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21D720-08D5-B5A2-DBC8-25588FBB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9101"/>
            <a:ext cx="12192000" cy="1223374"/>
          </a:xfrm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Modelado de datos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78AA19-CD36-6483-CE59-84A008CA5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589463"/>
            <a:ext cx="12192000" cy="1500187"/>
          </a:xfrm>
          <a:solidFill>
            <a:schemeClr val="tx1">
              <a:alpha val="37000"/>
            </a:schemeClr>
          </a:solidFill>
        </p:spPr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Fuente, Modelado y </a:t>
            </a:r>
            <a:r>
              <a:rPr lang="es-ES" dirty="0" err="1">
                <a:solidFill>
                  <a:schemeClr val="bg1"/>
                </a:solidFill>
              </a:rPr>
              <a:t>Storytelling</a:t>
            </a:r>
            <a:r>
              <a:rPr lang="es-ES" dirty="0">
                <a:solidFill>
                  <a:schemeClr val="bg1"/>
                </a:solidFill>
              </a:rPr>
              <a:t> de los datos</a:t>
            </a:r>
          </a:p>
        </p:txBody>
      </p:sp>
    </p:spTree>
    <p:extLst>
      <p:ext uri="{BB962C8B-B14F-4D97-AF65-F5344CB8AC3E}">
        <p14:creationId xmlns:p14="http://schemas.microsoft.com/office/powerpoint/2010/main" val="286483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905D5-114E-C628-C584-82DBC4B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s-ES" dirty="0"/>
              <a:t>Fuente de datos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B44A1AA-063B-E735-A475-578D4FEFB911}"/>
              </a:ext>
            </a:extLst>
          </p:cNvPr>
          <p:cNvSpPr/>
          <p:nvPr/>
        </p:nvSpPr>
        <p:spPr>
          <a:xfrm>
            <a:off x="838200" y="1828800"/>
            <a:ext cx="7196191" cy="291786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C62A4EB-66ED-D98E-577A-CB53A3776593}"/>
              </a:ext>
            </a:extLst>
          </p:cNvPr>
          <p:cNvSpPr/>
          <p:nvPr/>
        </p:nvSpPr>
        <p:spPr>
          <a:xfrm>
            <a:off x="838199" y="4876998"/>
            <a:ext cx="7196191" cy="1451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61F46A3-DB46-2A5D-A527-E3A92004A402}"/>
              </a:ext>
            </a:extLst>
          </p:cNvPr>
          <p:cNvSpPr/>
          <p:nvPr/>
        </p:nvSpPr>
        <p:spPr>
          <a:xfrm>
            <a:off x="1089060" y="2844031"/>
            <a:ext cx="3162728" cy="14479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191231A-7C34-A805-EC65-798661A8F8B3}"/>
              </a:ext>
            </a:extLst>
          </p:cNvPr>
          <p:cNvSpPr/>
          <p:nvPr/>
        </p:nvSpPr>
        <p:spPr>
          <a:xfrm>
            <a:off x="4515492" y="2844031"/>
            <a:ext cx="3162728" cy="14479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F7BEF8D-2C35-629B-8769-15A47B11CBCB}"/>
              </a:ext>
            </a:extLst>
          </p:cNvPr>
          <p:cNvSpPr/>
          <p:nvPr/>
        </p:nvSpPr>
        <p:spPr>
          <a:xfrm>
            <a:off x="1089060" y="5094072"/>
            <a:ext cx="6589160" cy="10177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3D8EBA-9DA1-D9F8-A68A-57B917D3D211}"/>
              </a:ext>
            </a:extLst>
          </p:cNvPr>
          <p:cNvSpPr txBox="1"/>
          <p:nvPr/>
        </p:nvSpPr>
        <p:spPr>
          <a:xfrm>
            <a:off x="1756916" y="2082478"/>
            <a:ext cx="5517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GitHub: </a:t>
            </a:r>
            <a:r>
              <a:rPr lang="en-US" sz="2400" dirty="0"/>
              <a:t>COVID-19 Data Repository by CSSE</a:t>
            </a:r>
            <a:endParaRPr lang="es-ES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BB31F8-00A6-5FB6-8FD6-310EB351B94B}"/>
              </a:ext>
            </a:extLst>
          </p:cNvPr>
          <p:cNvSpPr txBox="1"/>
          <p:nvPr/>
        </p:nvSpPr>
        <p:spPr>
          <a:xfrm>
            <a:off x="1089060" y="3287730"/>
            <a:ext cx="316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Confirmed</a:t>
            </a:r>
            <a:endParaRPr lang="es-ES" sz="2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64DE21-BDB7-87C3-27D2-BA621E136560}"/>
              </a:ext>
            </a:extLst>
          </p:cNvPr>
          <p:cNvSpPr txBox="1"/>
          <p:nvPr/>
        </p:nvSpPr>
        <p:spPr>
          <a:xfrm>
            <a:off x="4514636" y="3287730"/>
            <a:ext cx="316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Deaths</a:t>
            </a:r>
            <a:endParaRPr lang="es-ES" sz="2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0252BE7-96E2-CD8E-681D-DB058AC7F8C0}"/>
              </a:ext>
            </a:extLst>
          </p:cNvPr>
          <p:cNvSpPr txBox="1"/>
          <p:nvPr/>
        </p:nvSpPr>
        <p:spPr>
          <a:xfrm>
            <a:off x="2028776" y="5372107"/>
            <a:ext cx="481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Wikipedia: </a:t>
            </a:r>
            <a:r>
              <a:rPr lang="es-ES" sz="2400" dirty="0" err="1"/>
              <a:t>Countries</a:t>
            </a:r>
            <a:r>
              <a:rPr lang="es-ES" sz="2400" dirty="0"/>
              <a:t> and </a:t>
            </a:r>
            <a:r>
              <a:rPr lang="es-ES" sz="2400" dirty="0" err="1"/>
              <a:t>Population</a:t>
            </a:r>
            <a:r>
              <a:rPr lang="es-ES" sz="2400" dirty="0"/>
              <a:t>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9B2AEC-6A6C-B370-E9B3-BD882C2075EB}"/>
              </a:ext>
            </a:extLst>
          </p:cNvPr>
          <p:cNvSpPr txBox="1"/>
          <p:nvPr/>
        </p:nvSpPr>
        <p:spPr>
          <a:xfrm>
            <a:off x="8562653" y="2549066"/>
            <a:ext cx="3386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2 Fuentes diferentes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 se queda fuera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00C5D6B-073A-5431-3408-72F62D0254EB}"/>
              </a:ext>
            </a:extLst>
          </p:cNvPr>
          <p:cNvSpPr txBox="1"/>
          <p:nvPr/>
        </p:nvSpPr>
        <p:spPr>
          <a:xfrm>
            <a:off x="8562653" y="5141274"/>
            <a:ext cx="3386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Tabla procedente de Wikipedia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Países y el número de habitantes por cada uno</a:t>
            </a:r>
          </a:p>
        </p:txBody>
      </p:sp>
    </p:spTree>
    <p:extLst>
      <p:ext uri="{BB962C8B-B14F-4D97-AF65-F5344CB8AC3E}">
        <p14:creationId xmlns:p14="http://schemas.microsoft.com/office/powerpoint/2010/main" val="247374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905D5-114E-C628-C584-82DBC4B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s-ES" dirty="0"/>
              <a:t>Objetivos del Informe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2261AA1-322B-CF30-5C46-D12AC4F4DB23}"/>
              </a:ext>
            </a:extLst>
          </p:cNvPr>
          <p:cNvSpPr/>
          <p:nvPr/>
        </p:nvSpPr>
        <p:spPr>
          <a:xfrm>
            <a:off x="2102778" y="2089652"/>
            <a:ext cx="7986444" cy="8854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accent5"/>
                </a:solidFill>
              </a:rPr>
              <a:t>            Control en tiempo real del Covid-19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73E6511-C85F-8B5C-1F01-46786A2063AD}"/>
              </a:ext>
            </a:extLst>
          </p:cNvPr>
          <p:cNvSpPr/>
          <p:nvPr/>
        </p:nvSpPr>
        <p:spPr>
          <a:xfrm>
            <a:off x="2102778" y="3262230"/>
            <a:ext cx="7986444" cy="8854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accent5"/>
                </a:solidFill>
              </a:rPr>
              <a:t>               Estudio del Impacto de la vacunación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632CEEA-2196-F41A-40A2-6DA751F6FE38}"/>
              </a:ext>
            </a:extLst>
          </p:cNvPr>
          <p:cNvSpPr/>
          <p:nvPr/>
        </p:nvSpPr>
        <p:spPr>
          <a:xfrm>
            <a:off x="2102778" y="4434808"/>
            <a:ext cx="7986444" cy="8854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accent5"/>
                </a:solidFill>
              </a:rPr>
              <a:t>        Análisis del impacto demográfico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18D42AB-BED1-F0D2-6884-14782A1227A3}"/>
              </a:ext>
            </a:extLst>
          </p:cNvPr>
          <p:cNvSpPr/>
          <p:nvPr/>
        </p:nvSpPr>
        <p:spPr>
          <a:xfrm>
            <a:off x="2102778" y="5607386"/>
            <a:ext cx="7986444" cy="8854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accent5"/>
                </a:solidFill>
              </a:rPr>
              <a:t>     Análisis del impacto geográfico</a:t>
            </a:r>
          </a:p>
        </p:txBody>
      </p:sp>
      <p:pic>
        <p:nvPicPr>
          <p:cNvPr id="19" name="Gráfico 18" descr="Flecha circular con relleno sólido">
            <a:extLst>
              <a:ext uri="{FF2B5EF4-FFF2-40B4-BE49-F238E27FC236}">
                <a16:creationId xmlns:a16="http://schemas.microsoft.com/office/drawing/2014/main" id="{35CFB445-C1AE-D452-1D2E-2C8103D4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8889" y="2075196"/>
            <a:ext cx="914400" cy="914400"/>
          </a:xfrm>
          <a:prstGeom prst="rect">
            <a:avLst/>
          </a:prstGeom>
        </p:spPr>
      </p:pic>
      <p:pic>
        <p:nvPicPr>
          <p:cNvPr id="21" name="Gráfico 20" descr="Aguja contorno">
            <a:extLst>
              <a:ext uri="{FF2B5EF4-FFF2-40B4-BE49-F238E27FC236}">
                <a16:creationId xmlns:a16="http://schemas.microsoft.com/office/drawing/2014/main" id="{3DC2A7D3-649D-059D-00C3-C07E84F9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0943" y="3247775"/>
            <a:ext cx="914400" cy="914400"/>
          </a:xfrm>
          <a:prstGeom prst="rect">
            <a:avLst/>
          </a:prstGeom>
        </p:spPr>
      </p:pic>
      <p:pic>
        <p:nvPicPr>
          <p:cNvPr id="23" name="Gráfico 22" descr="Grupo de hombres con relleno sólido">
            <a:extLst>
              <a:ext uri="{FF2B5EF4-FFF2-40B4-BE49-F238E27FC236}">
                <a16:creationId xmlns:a16="http://schemas.microsoft.com/office/drawing/2014/main" id="{4C91CFD0-1E06-B486-242E-8A3F356FD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8889" y="4442514"/>
            <a:ext cx="914400" cy="914400"/>
          </a:xfrm>
          <a:prstGeom prst="rect">
            <a:avLst/>
          </a:prstGeom>
        </p:spPr>
      </p:pic>
      <p:pic>
        <p:nvPicPr>
          <p:cNvPr id="25" name="Gráfico 24" descr="Asia en globo terráqueo con relleno sólido">
            <a:extLst>
              <a:ext uri="{FF2B5EF4-FFF2-40B4-BE49-F238E27FC236}">
                <a16:creationId xmlns:a16="http://schemas.microsoft.com/office/drawing/2014/main" id="{9D5D39AC-5099-1CD6-351A-610E0B29B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0943" y="56073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905D5-114E-C628-C584-82DBC4B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s-ES" dirty="0"/>
              <a:t>Modelo de datos inicial</a:t>
            </a:r>
          </a:p>
        </p:txBody>
      </p:sp>
      <p:pic>
        <p:nvPicPr>
          <p:cNvPr id="8" name="Gráfico 7" descr="Base de datos contorno">
            <a:extLst>
              <a:ext uri="{FF2B5EF4-FFF2-40B4-BE49-F238E27FC236}">
                <a16:creationId xmlns:a16="http://schemas.microsoft.com/office/drawing/2014/main" id="{91ED1DA0-CA2D-62C6-D58E-2C62F4342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424" y="1903229"/>
            <a:ext cx="914400" cy="914400"/>
          </a:xfrm>
          <a:prstGeom prst="rect">
            <a:avLst/>
          </a:prstGeom>
        </p:spPr>
      </p:pic>
      <p:pic>
        <p:nvPicPr>
          <p:cNvPr id="9" name="Gráfico 8" descr="Base de datos contorno">
            <a:extLst>
              <a:ext uri="{FF2B5EF4-FFF2-40B4-BE49-F238E27FC236}">
                <a16:creationId xmlns:a16="http://schemas.microsoft.com/office/drawing/2014/main" id="{531BB39D-81EB-7C6A-F2A3-FE22B71E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4744" y="1903229"/>
            <a:ext cx="914400" cy="9144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9644BCD-926F-F944-3C1A-12E176EAC87F}"/>
              </a:ext>
            </a:extLst>
          </p:cNvPr>
          <p:cNvSpPr/>
          <p:nvPr/>
        </p:nvSpPr>
        <p:spPr>
          <a:xfrm>
            <a:off x="2213186" y="2221113"/>
            <a:ext cx="568960" cy="8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Gráfico 6" descr="Base de datos contorno">
            <a:extLst>
              <a:ext uri="{FF2B5EF4-FFF2-40B4-BE49-F238E27FC236}">
                <a16:creationId xmlns:a16="http://schemas.microsoft.com/office/drawing/2014/main" id="{AEDF7E99-CC93-50DA-ADAA-08737CF2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0584" y="2115770"/>
            <a:ext cx="914400" cy="914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ACFC4DB-3DB4-702B-5C62-DAFD6D821BDC}"/>
              </a:ext>
            </a:extLst>
          </p:cNvPr>
          <p:cNvSpPr txBox="1"/>
          <p:nvPr/>
        </p:nvSpPr>
        <p:spPr>
          <a:xfrm>
            <a:off x="3297037" y="2040126"/>
            <a:ext cx="233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 tablas diferentes sin relaciones aparentes</a:t>
            </a:r>
          </a:p>
        </p:txBody>
      </p:sp>
      <p:pic>
        <p:nvPicPr>
          <p:cNvPr id="24" name="Gráfico 23" descr="Globo terrestre contorno">
            <a:extLst>
              <a:ext uri="{FF2B5EF4-FFF2-40B4-BE49-F238E27FC236}">
                <a16:creationId xmlns:a16="http://schemas.microsoft.com/office/drawing/2014/main" id="{8DAB76B9-1254-9E52-26A6-C8053B105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5042" y="1816810"/>
            <a:ext cx="1087238" cy="1087238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A2B66A2-1055-C894-618E-E1425E75AF24}"/>
              </a:ext>
            </a:extLst>
          </p:cNvPr>
          <p:cNvSpPr txBox="1"/>
          <p:nvPr/>
        </p:nvSpPr>
        <p:spPr>
          <a:xfrm>
            <a:off x="8082280" y="2040126"/>
            <a:ext cx="233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Diferentes países, sin estandarización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3C9F93C4-4987-04AE-FA3A-F155965B11B7}"/>
              </a:ext>
            </a:extLst>
          </p:cNvPr>
          <p:cNvSpPr/>
          <p:nvPr/>
        </p:nvSpPr>
        <p:spPr>
          <a:xfrm>
            <a:off x="2102778" y="3429000"/>
            <a:ext cx="7986444" cy="6463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2"/>
                </a:solidFill>
              </a:rPr>
              <a:t>Atributos por tabla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7B52648-8616-2F04-9593-B5D9E07A2723}"/>
              </a:ext>
            </a:extLst>
          </p:cNvPr>
          <p:cNvSpPr/>
          <p:nvPr/>
        </p:nvSpPr>
        <p:spPr>
          <a:xfrm>
            <a:off x="2782146" y="4232775"/>
            <a:ext cx="6344921" cy="453927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Wikipedia</a:t>
            </a:r>
            <a:r>
              <a:rPr lang="es-ES" dirty="0">
                <a:solidFill>
                  <a:schemeClr val="tx1"/>
                </a:solidFill>
              </a:rPr>
              <a:t>: País/Región y Población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E532A36-18BB-6549-8FA8-1892C7AA3401}"/>
              </a:ext>
            </a:extLst>
          </p:cNvPr>
          <p:cNvSpPr/>
          <p:nvPr/>
        </p:nvSpPr>
        <p:spPr>
          <a:xfrm>
            <a:off x="2782146" y="4768482"/>
            <a:ext cx="6344921" cy="453927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Confirmed</a:t>
            </a:r>
            <a:r>
              <a:rPr lang="es-ES" dirty="0">
                <a:solidFill>
                  <a:schemeClr val="tx1"/>
                </a:solidFill>
              </a:rPr>
              <a:t>: País/Dependencia, Lat. y Long., Fecha y </a:t>
            </a:r>
            <a:r>
              <a:rPr lang="es-ES" dirty="0" err="1">
                <a:solidFill>
                  <a:schemeClr val="tx1"/>
                </a:solidFill>
              </a:rPr>
              <a:t>Nº</a:t>
            </a:r>
            <a:r>
              <a:rPr lang="es-ES" dirty="0">
                <a:solidFill>
                  <a:schemeClr val="tx1"/>
                </a:solidFill>
              </a:rPr>
              <a:t> casos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44B7440-62BB-1A15-7C27-233369DD5E96}"/>
              </a:ext>
            </a:extLst>
          </p:cNvPr>
          <p:cNvSpPr/>
          <p:nvPr/>
        </p:nvSpPr>
        <p:spPr>
          <a:xfrm>
            <a:off x="2782146" y="5304189"/>
            <a:ext cx="6344921" cy="453927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Deaths</a:t>
            </a:r>
            <a:r>
              <a:rPr lang="es-ES" dirty="0">
                <a:solidFill>
                  <a:schemeClr val="tx1"/>
                </a:solidFill>
              </a:rPr>
              <a:t>: País/Dependencia, Fecha y </a:t>
            </a:r>
            <a:r>
              <a:rPr lang="es-ES" dirty="0" err="1">
                <a:solidFill>
                  <a:schemeClr val="tx1"/>
                </a:solidFill>
              </a:rPr>
              <a:t>Nº</a:t>
            </a:r>
            <a:r>
              <a:rPr lang="es-ES" dirty="0">
                <a:solidFill>
                  <a:schemeClr val="tx1"/>
                </a:solidFill>
              </a:rPr>
              <a:t> fallecidos</a:t>
            </a:r>
          </a:p>
        </p:txBody>
      </p:sp>
    </p:spTree>
    <p:extLst>
      <p:ext uri="{BB962C8B-B14F-4D97-AF65-F5344CB8AC3E}">
        <p14:creationId xmlns:p14="http://schemas.microsoft.com/office/powerpoint/2010/main" val="257748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905D5-114E-C628-C584-82DBC4B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s-ES" dirty="0"/>
              <a:t>Modelo de datos final</a:t>
            </a:r>
          </a:p>
        </p:txBody>
      </p:sp>
      <p:pic>
        <p:nvPicPr>
          <p:cNvPr id="2" name="Gráfico 1" descr="Base de datos contorno">
            <a:extLst>
              <a:ext uri="{FF2B5EF4-FFF2-40B4-BE49-F238E27FC236}">
                <a16:creationId xmlns:a16="http://schemas.microsoft.com/office/drawing/2014/main" id="{09558BF3-7418-53B1-B088-311A43F6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903229"/>
            <a:ext cx="914400" cy="914400"/>
          </a:xfrm>
          <a:prstGeom prst="rect">
            <a:avLst/>
          </a:prstGeom>
        </p:spPr>
      </p:pic>
      <p:pic>
        <p:nvPicPr>
          <p:cNvPr id="3" name="Gráfico 2" descr="Base de datos contorno">
            <a:extLst>
              <a:ext uri="{FF2B5EF4-FFF2-40B4-BE49-F238E27FC236}">
                <a16:creationId xmlns:a16="http://schemas.microsoft.com/office/drawing/2014/main" id="{CC382B34-0D28-59F7-F001-558F7B013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520" y="1903229"/>
            <a:ext cx="914400" cy="9144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052C931-26E0-F13F-7C02-BAD3EA6A54DD}"/>
              </a:ext>
            </a:extLst>
          </p:cNvPr>
          <p:cNvSpPr/>
          <p:nvPr/>
        </p:nvSpPr>
        <p:spPr>
          <a:xfrm>
            <a:off x="1274962" y="2221113"/>
            <a:ext cx="568960" cy="8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Gráfico 5" descr="Base de datos contorno">
            <a:extLst>
              <a:ext uri="{FF2B5EF4-FFF2-40B4-BE49-F238E27FC236}">
                <a16:creationId xmlns:a16="http://schemas.microsoft.com/office/drawing/2014/main" id="{40E4DBB7-1F79-4577-7D5C-9DFF6CBC9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360" y="2115770"/>
            <a:ext cx="914400" cy="914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7F7EE09-F402-C2E4-00D8-B26D1A413EA5}"/>
              </a:ext>
            </a:extLst>
          </p:cNvPr>
          <p:cNvSpPr txBox="1"/>
          <p:nvPr/>
        </p:nvSpPr>
        <p:spPr>
          <a:xfrm>
            <a:off x="2187786" y="1996762"/>
            <a:ext cx="233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 tablas con relaciones 1-N</a:t>
            </a:r>
          </a:p>
        </p:txBody>
      </p:sp>
      <p:pic>
        <p:nvPicPr>
          <p:cNvPr id="13" name="Gráfico 12" descr="Globo terrestre contorno">
            <a:extLst>
              <a:ext uri="{FF2B5EF4-FFF2-40B4-BE49-F238E27FC236}">
                <a16:creationId xmlns:a16="http://schemas.microsoft.com/office/drawing/2014/main" id="{8C1832D2-E5E6-1813-1BFB-96A42A73F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2109" y="1816810"/>
            <a:ext cx="1087238" cy="108723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CF7F0FC-0525-2290-069E-E1DDAD0EDE67}"/>
              </a:ext>
            </a:extLst>
          </p:cNvPr>
          <p:cNvSpPr txBox="1"/>
          <p:nvPr/>
        </p:nvSpPr>
        <p:spPr>
          <a:xfrm>
            <a:off x="5731935" y="2026368"/>
            <a:ext cx="223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Países estandarizados utilizando lenguaje M</a:t>
            </a:r>
          </a:p>
        </p:txBody>
      </p:sp>
      <p:pic>
        <p:nvPicPr>
          <p:cNvPr id="17" name="Gráfico 16" descr="Estrella contorno">
            <a:extLst>
              <a:ext uri="{FF2B5EF4-FFF2-40B4-BE49-F238E27FC236}">
                <a16:creationId xmlns:a16="http://schemas.microsoft.com/office/drawing/2014/main" id="{BA2EF050-0A7B-F94E-5366-BA70419C4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0682" y="1791755"/>
            <a:ext cx="1056347" cy="105634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BFBAC42-3507-F17F-34F7-9D09A4D6E11A}"/>
              </a:ext>
            </a:extLst>
          </p:cNvPr>
          <p:cNvSpPr txBox="1"/>
          <p:nvPr/>
        </p:nvSpPr>
        <p:spPr>
          <a:xfrm>
            <a:off x="9247029" y="2135262"/>
            <a:ext cx="223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 Estrella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E5267E6B-368A-D0C0-D0E1-0E7D5F8EE42D}"/>
              </a:ext>
            </a:extLst>
          </p:cNvPr>
          <p:cNvGrpSpPr/>
          <p:nvPr/>
        </p:nvGrpSpPr>
        <p:grpSpPr>
          <a:xfrm>
            <a:off x="1033780" y="3514455"/>
            <a:ext cx="5536235" cy="631307"/>
            <a:chOff x="1033780" y="3464592"/>
            <a:chExt cx="5536235" cy="631307"/>
          </a:xfrm>
        </p:grpSpPr>
        <p:sp>
          <p:nvSpPr>
            <p:cNvPr id="19" name="Flecha: pentágono 18">
              <a:extLst>
                <a:ext uri="{FF2B5EF4-FFF2-40B4-BE49-F238E27FC236}">
                  <a16:creationId xmlns:a16="http://schemas.microsoft.com/office/drawing/2014/main" id="{96B8C2EE-06D1-5F81-2258-8C29FE8A0E2E}"/>
                </a:ext>
              </a:extLst>
            </p:cNvPr>
            <p:cNvSpPr/>
            <p:nvPr/>
          </p:nvSpPr>
          <p:spPr>
            <a:xfrm>
              <a:off x="1033780" y="3464592"/>
              <a:ext cx="1437640" cy="631307"/>
            </a:xfrm>
            <a:prstGeom prst="homePlat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Date</a:t>
              </a:r>
            </a:p>
          </p:txBody>
        </p:sp>
        <p:sp>
          <p:nvSpPr>
            <p:cNvPr id="21" name="Flecha: cheurón 20">
              <a:extLst>
                <a:ext uri="{FF2B5EF4-FFF2-40B4-BE49-F238E27FC236}">
                  <a16:creationId xmlns:a16="http://schemas.microsoft.com/office/drawing/2014/main" id="{6FB09F0B-8A1B-1350-FB01-001636405B1A}"/>
                </a:ext>
              </a:extLst>
            </p:cNvPr>
            <p:cNvSpPr/>
            <p:nvPr/>
          </p:nvSpPr>
          <p:spPr>
            <a:xfrm>
              <a:off x="2329238" y="3464592"/>
              <a:ext cx="2191479" cy="631307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2"/>
                  </a:solidFill>
                </a:rPr>
                <a:t>Tabla calculada DAX</a:t>
              </a:r>
            </a:p>
          </p:txBody>
        </p:sp>
        <p:sp>
          <p:nvSpPr>
            <p:cNvPr id="22" name="Flecha: cheurón 21">
              <a:extLst>
                <a:ext uri="{FF2B5EF4-FFF2-40B4-BE49-F238E27FC236}">
                  <a16:creationId xmlns:a16="http://schemas.microsoft.com/office/drawing/2014/main" id="{7C118EDE-5C14-850F-53FF-75FD9AD4CE37}"/>
                </a:ext>
              </a:extLst>
            </p:cNvPr>
            <p:cNvSpPr/>
            <p:nvPr/>
          </p:nvSpPr>
          <p:spPr>
            <a:xfrm>
              <a:off x="4378536" y="3464592"/>
              <a:ext cx="2191479" cy="631307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2"/>
                  </a:solidFill>
                </a:rPr>
                <a:t>Tabla Dimensión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16DB44E2-B6CA-C07B-243C-E4BB7100412F}"/>
              </a:ext>
            </a:extLst>
          </p:cNvPr>
          <p:cNvGrpSpPr/>
          <p:nvPr/>
        </p:nvGrpSpPr>
        <p:grpSpPr>
          <a:xfrm>
            <a:off x="1033780" y="4353636"/>
            <a:ext cx="7568963" cy="631307"/>
            <a:chOff x="1033780" y="4214667"/>
            <a:chExt cx="7568963" cy="631307"/>
          </a:xfrm>
        </p:grpSpPr>
        <p:sp>
          <p:nvSpPr>
            <p:cNvPr id="23" name="Flecha: pentágono 22">
              <a:extLst>
                <a:ext uri="{FF2B5EF4-FFF2-40B4-BE49-F238E27FC236}">
                  <a16:creationId xmlns:a16="http://schemas.microsoft.com/office/drawing/2014/main" id="{F31E63A6-BE7D-4B86-062A-62C6BBD61974}"/>
                </a:ext>
              </a:extLst>
            </p:cNvPr>
            <p:cNvSpPr/>
            <p:nvPr/>
          </p:nvSpPr>
          <p:spPr>
            <a:xfrm>
              <a:off x="1033780" y="4214667"/>
              <a:ext cx="1437640" cy="631307"/>
            </a:xfrm>
            <a:prstGeom prst="homePlat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Countries</a:t>
              </a:r>
              <a:endParaRPr lang="es-ES" dirty="0"/>
            </a:p>
          </p:txBody>
        </p:sp>
        <p:sp>
          <p:nvSpPr>
            <p:cNvPr id="25" name="Flecha: cheurón 24">
              <a:extLst>
                <a:ext uri="{FF2B5EF4-FFF2-40B4-BE49-F238E27FC236}">
                  <a16:creationId xmlns:a16="http://schemas.microsoft.com/office/drawing/2014/main" id="{2212782B-D339-EECC-A54E-26BE5AA2771D}"/>
                </a:ext>
              </a:extLst>
            </p:cNvPr>
            <p:cNvSpPr/>
            <p:nvPr/>
          </p:nvSpPr>
          <p:spPr>
            <a:xfrm>
              <a:off x="2323715" y="4214667"/>
              <a:ext cx="2191479" cy="631307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2"/>
                  </a:solidFill>
                </a:rPr>
                <a:t>Tipado y filtrado</a:t>
              </a:r>
            </a:p>
          </p:txBody>
        </p:sp>
        <p:sp>
          <p:nvSpPr>
            <p:cNvPr id="27" name="Flecha: cheurón 26">
              <a:extLst>
                <a:ext uri="{FF2B5EF4-FFF2-40B4-BE49-F238E27FC236}">
                  <a16:creationId xmlns:a16="http://schemas.microsoft.com/office/drawing/2014/main" id="{2271FBC6-7B0F-F67C-91AD-2273ABB42C8E}"/>
                </a:ext>
              </a:extLst>
            </p:cNvPr>
            <p:cNvSpPr/>
            <p:nvPr/>
          </p:nvSpPr>
          <p:spPr>
            <a:xfrm>
              <a:off x="4367489" y="4214667"/>
              <a:ext cx="2191479" cy="631307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2"/>
                  </a:solidFill>
                </a:rPr>
                <a:t>Merge</a:t>
              </a:r>
              <a:r>
                <a:rPr lang="es-ES" dirty="0">
                  <a:solidFill>
                    <a:schemeClr val="tx2"/>
                  </a:solidFill>
                </a:rPr>
                <a:t>: </a:t>
              </a:r>
              <a:r>
                <a:rPr lang="es-ES" dirty="0" err="1">
                  <a:solidFill>
                    <a:schemeClr val="tx2"/>
                  </a:solidFill>
                </a:rPr>
                <a:t>Lat</a:t>
              </a:r>
              <a:r>
                <a:rPr lang="es-ES" dirty="0">
                  <a:solidFill>
                    <a:schemeClr val="tx2"/>
                  </a:solidFill>
                </a:rPr>
                <a:t> y Long</a:t>
              </a:r>
            </a:p>
          </p:txBody>
        </p:sp>
        <p:sp>
          <p:nvSpPr>
            <p:cNvPr id="29" name="Flecha: cheurón 28">
              <a:extLst>
                <a:ext uri="{FF2B5EF4-FFF2-40B4-BE49-F238E27FC236}">
                  <a16:creationId xmlns:a16="http://schemas.microsoft.com/office/drawing/2014/main" id="{80BD6E59-6C52-C89A-3BB5-3FFDA4B02611}"/>
                </a:ext>
              </a:extLst>
            </p:cNvPr>
            <p:cNvSpPr/>
            <p:nvPr/>
          </p:nvSpPr>
          <p:spPr>
            <a:xfrm>
              <a:off x="6411264" y="4214667"/>
              <a:ext cx="2191479" cy="631307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2"/>
                  </a:solidFill>
                </a:rPr>
                <a:t>Tabla Dimensión</a:t>
              </a: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4D98CD84-9A85-0DA3-C3A4-224E97145D44}"/>
              </a:ext>
            </a:extLst>
          </p:cNvPr>
          <p:cNvGrpSpPr/>
          <p:nvPr/>
        </p:nvGrpSpPr>
        <p:grpSpPr>
          <a:xfrm>
            <a:off x="1033780" y="5192817"/>
            <a:ext cx="9924357" cy="636991"/>
            <a:chOff x="1033780" y="5142954"/>
            <a:chExt cx="9924357" cy="636991"/>
          </a:xfrm>
        </p:grpSpPr>
        <p:sp>
          <p:nvSpPr>
            <p:cNvPr id="37" name="Flecha: pentágono 36">
              <a:extLst>
                <a:ext uri="{FF2B5EF4-FFF2-40B4-BE49-F238E27FC236}">
                  <a16:creationId xmlns:a16="http://schemas.microsoft.com/office/drawing/2014/main" id="{B489D14E-C2A7-F8D9-C51D-5546A9563C6F}"/>
                </a:ext>
              </a:extLst>
            </p:cNvPr>
            <p:cNvSpPr/>
            <p:nvPr/>
          </p:nvSpPr>
          <p:spPr>
            <a:xfrm>
              <a:off x="1033780" y="5148638"/>
              <a:ext cx="1437640" cy="631307"/>
            </a:xfrm>
            <a:prstGeom prst="homePlat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COVID</a:t>
              </a:r>
            </a:p>
          </p:txBody>
        </p:sp>
        <p:sp>
          <p:nvSpPr>
            <p:cNvPr id="38" name="Flecha: cheurón 37">
              <a:extLst>
                <a:ext uri="{FF2B5EF4-FFF2-40B4-BE49-F238E27FC236}">
                  <a16:creationId xmlns:a16="http://schemas.microsoft.com/office/drawing/2014/main" id="{D80C44BE-F1B9-D930-85B8-DBCEFB7EE4B8}"/>
                </a:ext>
              </a:extLst>
            </p:cNvPr>
            <p:cNvSpPr/>
            <p:nvPr/>
          </p:nvSpPr>
          <p:spPr>
            <a:xfrm>
              <a:off x="2314989" y="5148638"/>
              <a:ext cx="2191479" cy="631307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2"/>
                  </a:solidFill>
                </a:rPr>
                <a:t>Tipado y filtrado</a:t>
              </a:r>
            </a:p>
          </p:txBody>
        </p:sp>
        <p:sp>
          <p:nvSpPr>
            <p:cNvPr id="39" name="Flecha: cheurón 38">
              <a:extLst>
                <a:ext uri="{FF2B5EF4-FFF2-40B4-BE49-F238E27FC236}">
                  <a16:creationId xmlns:a16="http://schemas.microsoft.com/office/drawing/2014/main" id="{54F92015-0A15-90BC-A5BE-7FD865F60108}"/>
                </a:ext>
              </a:extLst>
            </p:cNvPr>
            <p:cNvSpPr/>
            <p:nvPr/>
          </p:nvSpPr>
          <p:spPr>
            <a:xfrm>
              <a:off x="4350037" y="5148638"/>
              <a:ext cx="2191479" cy="631307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2"/>
                  </a:solidFill>
                </a:rPr>
                <a:t>Unpivot</a:t>
              </a:r>
              <a:r>
                <a:rPr lang="es-ES" dirty="0">
                  <a:solidFill>
                    <a:schemeClr val="tx2"/>
                  </a:solidFill>
                </a:rPr>
                <a:t> de las fechas</a:t>
              </a:r>
            </a:p>
          </p:txBody>
        </p:sp>
        <p:sp>
          <p:nvSpPr>
            <p:cNvPr id="40" name="Flecha: cheurón 39">
              <a:extLst>
                <a:ext uri="{FF2B5EF4-FFF2-40B4-BE49-F238E27FC236}">
                  <a16:creationId xmlns:a16="http://schemas.microsoft.com/office/drawing/2014/main" id="{7D3A2167-31BE-A994-9DD7-9A53FB7ADEA5}"/>
                </a:ext>
              </a:extLst>
            </p:cNvPr>
            <p:cNvSpPr/>
            <p:nvPr/>
          </p:nvSpPr>
          <p:spPr>
            <a:xfrm>
              <a:off x="6385085" y="5148638"/>
              <a:ext cx="2538003" cy="631307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tx2"/>
                  </a:solidFill>
                </a:rPr>
                <a:t>Merge</a:t>
              </a:r>
              <a:r>
                <a:rPr lang="es-ES" dirty="0">
                  <a:solidFill>
                    <a:schemeClr val="tx2"/>
                  </a:solidFill>
                </a:rPr>
                <a:t>: </a:t>
              </a:r>
              <a:r>
                <a:rPr lang="es-ES" dirty="0" err="1">
                  <a:solidFill>
                    <a:schemeClr val="tx2"/>
                  </a:solidFill>
                </a:rPr>
                <a:t>Confirmed</a:t>
              </a:r>
              <a:r>
                <a:rPr lang="es-ES" dirty="0">
                  <a:solidFill>
                    <a:schemeClr val="tx2"/>
                  </a:solidFill>
                </a:rPr>
                <a:t> y </a:t>
              </a:r>
              <a:r>
                <a:rPr lang="es-ES" dirty="0" err="1">
                  <a:solidFill>
                    <a:schemeClr val="tx2"/>
                  </a:solidFill>
                </a:rPr>
                <a:t>Deaths</a:t>
              </a:r>
              <a:r>
                <a:rPr lang="es-ES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41" name="Flecha: cheurón 40">
              <a:extLst>
                <a:ext uri="{FF2B5EF4-FFF2-40B4-BE49-F238E27FC236}">
                  <a16:creationId xmlns:a16="http://schemas.microsoft.com/office/drawing/2014/main" id="{765CD731-51B8-6031-5279-25753B7B9392}"/>
                </a:ext>
              </a:extLst>
            </p:cNvPr>
            <p:cNvSpPr/>
            <p:nvPr/>
          </p:nvSpPr>
          <p:spPr>
            <a:xfrm>
              <a:off x="8766658" y="5142954"/>
              <a:ext cx="2191479" cy="631307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2"/>
                  </a:solidFill>
                </a:rPr>
                <a:t>Tabla Hechos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490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905D5-114E-C628-C584-82DBC4B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8" y="365125"/>
            <a:ext cx="3801532" cy="6217184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s-ES"/>
              <a:t>Modelo Estrella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5A3A9E-820B-C61F-B51E-5CD63B8A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54" y="365125"/>
            <a:ext cx="7080276" cy="62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7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2ECD76-DCD3-3D3D-6E30-641288CC7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8829" cy="75607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6E18893-A18C-C436-FFA1-122C17CFE8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21D720-08D5-B5A2-DBC8-25588FBB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9101"/>
            <a:ext cx="12192000" cy="1223374"/>
          </a:xfrm>
          <a:solidFill>
            <a:schemeClr val="tx1">
              <a:alpha val="37000"/>
            </a:schemeClr>
          </a:solidFill>
        </p:spPr>
        <p:txBody>
          <a:bodyPr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KPIs</a:t>
            </a:r>
            <a:r>
              <a:rPr lang="es-ES" dirty="0">
                <a:solidFill>
                  <a:schemeClr val="bg1"/>
                </a:solidFill>
              </a:rPr>
              <a:t> y Métricas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78AA19-CD36-6483-CE59-84A008CA5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589463"/>
            <a:ext cx="12192000" cy="1500187"/>
          </a:xfrm>
          <a:solidFill>
            <a:schemeClr val="tx1">
              <a:alpha val="37000"/>
            </a:schemeClr>
          </a:solidFill>
        </p:spPr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Utilizando DAX</a:t>
            </a:r>
          </a:p>
        </p:txBody>
      </p:sp>
    </p:spTree>
    <p:extLst>
      <p:ext uri="{BB962C8B-B14F-4D97-AF65-F5344CB8AC3E}">
        <p14:creationId xmlns:p14="http://schemas.microsoft.com/office/powerpoint/2010/main" val="8262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905D5-114E-C628-C584-82DBC4B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s-ES" dirty="0" err="1"/>
              <a:t>KPIs</a:t>
            </a:r>
            <a:r>
              <a:rPr lang="es-ES" dirty="0"/>
              <a:t> principales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A8D879C-06F9-9FCC-FCBB-6D2B0CE9DE31}"/>
              </a:ext>
            </a:extLst>
          </p:cNvPr>
          <p:cNvSpPr/>
          <p:nvPr/>
        </p:nvSpPr>
        <p:spPr>
          <a:xfrm>
            <a:off x="1315378" y="2089652"/>
            <a:ext cx="4120222" cy="885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2"/>
                </a:solidFill>
              </a:rPr>
              <a:t>% </a:t>
            </a:r>
            <a:r>
              <a:rPr lang="es-ES" sz="2000" dirty="0" err="1">
                <a:solidFill>
                  <a:schemeClr val="tx2"/>
                </a:solidFill>
              </a:rPr>
              <a:t>Affected</a:t>
            </a:r>
            <a:r>
              <a:rPr lang="es-ES" sz="2000" dirty="0">
                <a:solidFill>
                  <a:schemeClr val="tx2"/>
                </a:solidFill>
              </a:rPr>
              <a:t> </a:t>
            </a:r>
            <a:r>
              <a:rPr lang="es-ES" sz="2000" dirty="0" err="1">
                <a:solidFill>
                  <a:schemeClr val="tx2"/>
                </a:solidFill>
              </a:rPr>
              <a:t>Rate</a:t>
            </a:r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4669588-4129-AB86-3350-B490D71B8001}"/>
              </a:ext>
            </a:extLst>
          </p:cNvPr>
          <p:cNvSpPr/>
          <p:nvPr/>
        </p:nvSpPr>
        <p:spPr>
          <a:xfrm>
            <a:off x="1315378" y="3262230"/>
            <a:ext cx="4120222" cy="885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2"/>
                </a:solidFill>
              </a:rPr>
              <a:t>% Diferencia de confirmados/fallecidos en el último día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7B5883C-E813-8707-E056-7F31C5087853}"/>
              </a:ext>
            </a:extLst>
          </p:cNvPr>
          <p:cNvSpPr/>
          <p:nvPr/>
        </p:nvSpPr>
        <p:spPr>
          <a:xfrm>
            <a:off x="1315378" y="4434808"/>
            <a:ext cx="4120222" cy="885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2"/>
                </a:solidFill>
              </a:rPr>
              <a:t>Last</a:t>
            </a:r>
            <a:r>
              <a:rPr lang="es-ES" sz="2000" dirty="0">
                <a:solidFill>
                  <a:schemeClr val="tx2"/>
                </a:solidFill>
              </a:rPr>
              <a:t> </a:t>
            </a:r>
            <a:r>
              <a:rPr lang="es-ES" sz="2000" dirty="0" err="1">
                <a:solidFill>
                  <a:schemeClr val="tx2"/>
                </a:solidFill>
              </a:rPr>
              <a:t>Update</a:t>
            </a:r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F044620-C7BA-4127-EDC9-826903257194}"/>
              </a:ext>
            </a:extLst>
          </p:cNvPr>
          <p:cNvSpPr/>
          <p:nvPr/>
        </p:nvSpPr>
        <p:spPr>
          <a:xfrm>
            <a:off x="6756400" y="2089652"/>
            <a:ext cx="4120222" cy="885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2"/>
                </a:solidFill>
              </a:rPr>
              <a:t>% </a:t>
            </a:r>
            <a:r>
              <a:rPr lang="es-ES" sz="2000" dirty="0" err="1">
                <a:solidFill>
                  <a:schemeClr val="tx2"/>
                </a:solidFill>
              </a:rPr>
              <a:t>Mortality</a:t>
            </a:r>
            <a:r>
              <a:rPr lang="es-ES" sz="2000" dirty="0">
                <a:solidFill>
                  <a:schemeClr val="tx2"/>
                </a:solidFill>
              </a:rPr>
              <a:t> </a:t>
            </a:r>
            <a:r>
              <a:rPr lang="es-ES" sz="2000" dirty="0" err="1">
                <a:solidFill>
                  <a:schemeClr val="tx2"/>
                </a:solidFill>
              </a:rPr>
              <a:t>Rate</a:t>
            </a:r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430E8468-858B-B1FD-490D-9D1B22E6E723}"/>
              </a:ext>
            </a:extLst>
          </p:cNvPr>
          <p:cNvSpPr/>
          <p:nvPr/>
        </p:nvSpPr>
        <p:spPr>
          <a:xfrm>
            <a:off x="6756400" y="3262230"/>
            <a:ext cx="4120222" cy="885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2"/>
                </a:solidFill>
              </a:rPr>
              <a:t>% Diferencia de confirmados/fallecidos en los últimos dos meses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82048F3-BEB1-20C2-32B6-90A263FFEDBB}"/>
              </a:ext>
            </a:extLst>
          </p:cNvPr>
          <p:cNvSpPr/>
          <p:nvPr/>
        </p:nvSpPr>
        <p:spPr>
          <a:xfrm>
            <a:off x="6756400" y="4434808"/>
            <a:ext cx="4120222" cy="885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2"/>
                </a:solidFill>
              </a:rPr>
              <a:t>Nº</a:t>
            </a:r>
            <a:r>
              <a:rPr lang="es-ES" sz="2000" dirty="0">
                <a:solidFill>
                  <a:schemeClr val="tx2"/>
                </a:solidFill>
              </a:rPr>
              <a:t> confirmados/fallecidos</a:t>
            </a:r>
          </a:p>
        </p:txBody>
      </p:sp>
      <p:pic>
        <p:nvPicPr>
          <p:cNvPr id="17" name="Gráfico 16" descr="Alteraciones y sastrería contorno">
            <a:extLst>
              <a:ext uri="{FF2B5EF4-FFF2-40B4-BE49-F238E27FC236}">
                <a16:creationId xmlns:a16="http://schemas.microsoft.com/office/drawing/2014/main" id="{5BD02464-FC9A-729A-0BFB-CEE729F8A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178" y="5782734"/>
            <a:ext cx="914400" cy="914400"/>
          </a:xfrm>
          <a:prstGeom prst="rect">
            <a:avLst/>
          </a:prstGeom>
        </p:spPr>
      </p:pic>
      <p:pic>
        <p:nvPicPr>
          <p:cNvPr id="20" name="Gráfico 19" descr="Presentación con gráfico circular contorno">
            <a:extLst>
              <a:ext uri="{FF2B5EF4-FFF2-40B4-BE49-F238E27FC236}">
                <a16:creationId xmlns:a16="http://schemas.microsoft.com/office/drawing/2014/main" id="{C11EA617-D135-28EA-8A73-23C1F553A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5782734"/>
            <a:ext cx="914400" cy="914400"/>
          </a:xfrm>
          <a:prstGeom prst="rect">
            <a:avLst/>
          </a:prstGeom>
        </p:spPr>
      </p:pic>
      <p:pic>
        <p:nvPicPr>
          <p:cNvPr id="24" name="Gráfico 23" descr="Corazón con pulso con relleno sólido">
            <a:extLst>
              <a:ext uri="{FF2B5EF4-FFF2-40B4-BE49-F238E27FC236}">
                <a16:creationId xmlns:a16="http://schemas.microsoft.com/office/drawing/2014/main" id="{B815E9AB-5AA8-F936-B0BA-D4225E363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6622" y="57827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543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ysClr val="window" lastClr="FFFFFF"/>
      </a:lt1>
      <a:dk2>
        <a:srgbClr val="4E79A7"/>
      </a:dk2>
      <a:lt2>
        <a:srgbClr val="CE69BE"/>
      </a:lt2>
      <a:accent1>
        <a:srgbClr val="E15759"/>
      </a:accent1>
      <a:accent2>
        <a:srgbClr val="59A14F"/>
      </a:accent2>
      <a:accent3>
        <a:srgbClr val="B07AA1"/>
      </a:accent3>
      <a:accent4>
        <a:srgbClr val="FF9DA7"/>
      </a:accent4>
      <a:accent5>
        <a:srgbClr val="F89217"/>
      </a:accent5>
      <a:accent6>
        <a:srgbClr val="0071A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webextension1.xml><?xml version="1.0" encoding="utf-8"?>
<we:webextension xmlns:we="http://schemas.microsoft.com/office/webextensions/webextension/2010/11" id="{60B632FC-AB1B-4CAC-B900-A260AFE0DDBC}">
  <we:reference id="wa200003233" version="2.0.0.3" store="es-ES" storeType="OMEX"/>
  <we:alternateReferences>
    <we:reference id="WA200003233" version="2.0.0.3" store="WA200003233" storeType="OMEX"/>
  </we:alternateReferences>
  <we:properties>
    <we:property name="pptInsertionSessionID" value="&quot;F1E044EE-AAFF-44F4-B7FB-0182ADC60C62&quot;"/>
    <we:property name="reportUrl" value="&quot;/groups/me/reports/67528aaf-c725-4339-897f-9916d597b052/ReportSection?experience=power-bi&quot;"/>
    <we:property name="reportName" value="&quot;Covid-19 2.0&quot;"/>
    <we:property name="reportState" value="&quot;CONNECTED&quot;"/>
    <we:property name="embedUrl" value="&quot;/reportEmbed?reportId=67528aaf-c725-4339-897f-9916d597b052&amp;config=eyJjbHVzdGVyVXJsIjoiaHR0cHM6Ly9XQUJJLVdFU1QtRVVST1BFLUQtUFJJTUFSWS1yZWRpcmVjdC5hbmFseXNpcy53aW5kb3dzLm5ldCIsImVtYmVkRmVhdHVyZXMiOnsibW9kZXJuRW1iZWQiOnRydWUsInVzYWdlTWV0cmljc1ZOZXh0Ijp0cnVlfX0%3D&amp;disableSensitivityBanner=true&quot;"/>
    <we:property name="pageName" value="&quot;ReportSection&quot;"/>
    <we:property name="pageDisplayName" value="&quot;Situacion Global&quot;"/>
    <we:property name="datasetId" value="&quot;2273669c-10e4-4677-acb1-0a51e4ad6f68&quot;"/>
    <we:property name="backgroundColor" value="&quot;#FFFFFF&quot;"/>
    <we:property name="bookmark" value="&quot;H4sIAAAAAAAAA+1aUW/bNhD+K4aAoS/ORlISJeUtiVsMWDJkaddtKILhRJ5sdbJkSHRaL8h/35GyHdtx7SZpWjczYEAWSR3vvvvueCJ17em8GRUw+RWG6B16Z1Ar0FXd8b2uV7Ztx1X1zxDqf8IwDTJfAMoUQ8kUkynQqGpk8qpsvMNrz0DdR/M2b8ZQWIHU+O6y60FRnEPf3mVQNNj1Rlg3VQlF/i+2g6nL1GO86Xr4cVRUNViRrw0YtGKvaDjdkyr8R6sXKJNf4WtUpm29wFFVm9l912vaf06l5T4rzE14UpUG8pIE27ZExzyQiUYI0ZciZFpK297kZb+Yqnj77JvJyMLSDICuZH/6nqRbOTc3ZEASiJjpKGYsCVWaMB4At89meWGm06VTtK+9V64RgbHMj2QYxoHUMlSMud4p/hsGdT3TKnOkr6BUqD2HYI1NMzX3DKEZ107cy6WO19W4VniBmesqTW4m1v/t8KbTO/rTs+ac1xV5y/WdQmM6PZh0fh9p6xnbPag+nJBqhmY+ZM7+jZgpqPUyZHRTa6yPaYJ3114vr2ee4t0VhZ/UkptLOyQQAY8gBJBMgBIcuMKtPACn8PHYGEe+FTqEmRIpj/2QA4sgCnmK0SNFsoRJokGaBIg8ZjIRStxhmIXIQfoVCXJejcaFC9013Lj8gtwQT8iNJSNaWmDGWIw+Cia0UDz1pYp2AvCjLCNIUHcu1sfj94L5qh0t7BSBkYiRQ5QKxpTmvkp2AvYzWlFo8TKT7x33O4ZM02CmEy5iP6GE5TPmx5GOdwL4Hzq9nKhSI03UoSU8y+shsYYy+XfshI1GtQ6RQcySKKA1P0g4xoprP9gJh2xLQN3distbdU6oqV/VuSJerGp0UhXjYfm5CvXy4d8n1bg0dU4V7opGbcek81OnhyMsNfn4QVQ1kBb48uNDS6ent6jlqY78SKQZozo6SLlN2vJu7fsteDoPq4dx9Occa3oxGkxO8QqLuwrN++92zZR4C3XevtU45e/ji96MzNN3tLkob8nG+bAFbVxj57bBdk9t8P5CqB8cI88Skd/GUBNP96AsgnJGb8qDfdjM8XhgsQE09mRA/FrN4e1mBin0fmHXYsqyNrM/Sxhn2eeZmreQSp6phfO88Ezta+P80u240BtoJLOARSkqFSkhtdiN+vseFe//K0vvi5t9cbMvbvbFzb642Rc3++JmY3HDYhWhghR5ykI/FpjKx55QCeVnmHAWByELUyZiFsPWeunLbsnNEVmH0j3TW1Pkiui+aKY3xLrvPNnHkhAunCWjdi67bTa3dvnf29lRtuh6r+pq6B6b+tauMXdt6HqtFqRn1/tjgLZwfGcRKXU+O9M+KrW9nGJmWrSGI+JJM8NudvdLbseJ7sLAz4B1RlpPfxLPi7w/cAJPc9OCQZZCMXZP0SCTD/GFYIIdMH4gxBvGDt3vhd05XHx+s+b+t9PcP2D+AWcrmrf7njfWMzQY1nCgMZQqe9PvGNAx/mEoUUSU+p6CnNIsWRU0rPQ2KS+O0XxALKdmus3dp9ts3hCrFtq1RYTTtJmGwhecsM2JMtQQKkyCiPtJkqoQYPvR426dKXzdo5dNG+zbD+KKcWO/cNHHUK8tI7/BqdyiQZ8k4VIl+/QutkBOP9dyS5CLY2+QaxrQhrYMQgGh5ErGsc+ItT6Gj1zLs0ClQZawlGnQEgKpfP+RIv2MhTHnLBWSx1z7MdNyH10byNijeQfNcwmtuTW7E1c3bR2yrr6rxqYZgcJzKHHNAk8+BxKktyyo7sNH77Zi+A9m44G8eCkAAA==&quot;"/>
    <we:property name="initialStateBookmark" value="&quot;H4sIAAAAAAAAA+1abW/bNhD+KwaBoV+cjaTe8y2JWwxo0mZp120ogoIiT7YKWTIoOq0X5L/vSMmO7bh289a4mQEDskjqePfcc8cTqUui8npUiMkbMQSyT06ElkJVuuORLimbtsO3b1+fHJy9/vTm4OQlNlcjk1dlTfYviRG6D+ZDXo9FYSVg48fzLhFFcSr69i4TRQ1dMgJdV6Uo8n+hGYxdRo/hqkvg66iotLAi3xlhwIq9wOF4j3OzX60iQpr8At6BNE3rGYwqbab3XVI3/5xKi31WmJvwqCqNyEsUbNsSFTM/TBSIALyQB1SFoW2v87JftCpeP/t+MrI41AOBV7Q//YzSrZyrKzQg8XlMVRRTmgQyTSjzBbPPZnlh2unSFt5L8so1gqA086IwCGI/VGEgKXW9LeBrBnWJaZQ5UBeilKCIQ1BDXbfmnoCox9qJe7nQ8a4aawlnkLmu0uRmYh3eDK87vYO/iTXnVFfoLdd3LGrT6YlJ58+Rsp6x3YPqyxGqZnDmfersX4uZFFotQoY3WoE+xAk+XpJerqeeYt0lhR/VkqtzO8TnPotEIERIuZCcCSZhIw+EU/hwbIwj3xIdgkzylMVewASNRBSwFKJ7iqQJDZEGaeIDsJiGCZf8BsMsRA7SH0iQ02o0LlzoruDG+QNygz8iNxaMaGgBGaUxeMApV1yy1AtltBWAH2QZQgKqc7Y6Hn8WzJftaGDHCIx4DExEKadUKubJZCtgP8EVBRcvM/nZcb9hSJsGM5UwHnsJJiyPUi+OVLwVwP/S6eVIFQ04UQeX8CzXQ2QNZvKf2AlrjWocEvoxTSIf13w/YRBLpjx/KxyyKQF1tysur9U5wqZ+pXOJvFjW6KgqxsPyexXq5cNPR9W4NDrHCndJo6Zj0vmt04MRlAp9fCeqGpEW8PLrXUunx7eo4amKvIinGcU62k+ZTdrhzdr3KXg6C6u7cfT3HDS+CQ0mx3ABxU2FZv03u6ZKfBA6b95qnPK38UVvSub2pWwmiizYOBs2p41r7Fw32O7WBvIPCH3nGHmWiPwxFhp5ugNlHpQTfFMe7MJmhscdiw2BY48GyK/lHN5sZqBCn+d2LVqWNZn9WcI4zT7P1Ly5VPJMLZzlhWdqXxPn527HBd9AozDzaZSClJHkoeLbUX/fouL9f2XpXXGzK252xc2uuNkVN7viZlfcrC1uaCwjkCIFltLAizmk4X1PqLj0MkgYjf2ABinlMY3FxnrpYbfkZoisQumW6a0ucol0nzeTDEH3nSf7UCLChbNk1Mxlt81m1i7++zA9yuZd8kpXQ/dY61u7xty0oUsaLVDPLvlrALZw/GgRKVU+PdM+KJW9HENmGrSGI+RJPcVuevc6t+N4d27gd8A6JS1R38TzLO8PnMDj3DRgoKWiGLuncJDJh/CCU073KNvj/D2l++73wu4czj+/XnPv6TT39qi3x+iS5s2+55X1DA4WKzhQG0yVvfY7BnCMvxtKGBGluqUgpzRNlgUNK7VJyotDMF8AytZMt7n7eJvNa2LVQruyiHCa1m0oPOCETU4MAyUCCYkfMS9JUhkIsfnocbvOFH7s0cu6DfbNB3HFuLZfuKhDoVeWkU9wKjdv0DdJuFDJPr6LLZDt91luCXJxTAa5wgFNaId+wEUQMhnGsUeRtR4E91zLM1+mfpbQlCqhQuGH0vPuKdLLaBAzRlMespgpL6Yq3EXXGjL2cN5B/VxCa2bN9sTVVVOHrKrvqrGpR0LCqShhxQKPPhcoSG1YUN2Hj02Mon/ytNi0AtvPIcl1hfEfilrPWpkpAAA=&quot;"/>
    <we:property name="isFiltersActionButtonVisible" value="false"/>
    <we:property name="reportEmbeddedTime" value="&quot;2023-07-12T10:37:41.142Z&quot;"/>
    <we:property name="creatorTenantId" value="&quot;8635f36c-c46a-41d8-8ab7-8888e5e2499c&quot;"/>
    <we:property name="creatorUserId" value="&quot;10032002B4BE4145&quot;"/>
    <we:property name="creatorSessionId" value="&quot;7c1870b1-3846-4ce9-b957-ec82a721539c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312</Words>
  <Application>Microsoft Office PowerPoint</Application>
  <PresentationFormat>Panorámica</PresentationFormat>
  <Paragraphs>71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Modelado de datos</vt:lpstr>
      <vt:lpstr>Fuente de datos</vt:lpstr>
      <vt:lpstr>Objetivos del Informe</vt:lpstr>
      <vt:lpstr>Modelo de datos inicial</vt:lpstr>
      <vt:lpstr>Modelo de datos final</vt:lpstr>
      <vt:lpstr>Modelo Estrella</vt:lpstr>
      <vt:lpstr>KPIs y Métricas</vt:lpstr>
      <vt:lpstr>KPIs principales</vt:lpstr>
      <vt:lpstr>Dashboard PowerBI</vt:lpstr>
      <vt:lpstr>Estructura del informe</vt:lpstr>
      <vt:lpstr>Informe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raul.diego@sdggroup.local</dc:creator>
  <cp:lastModifiedBy>raul.diego@sdggroup.local</cp:lastModifiedBy>
  <cp:revision>5</cp:revision>
  <dcterms:created xsi:type="dcterms:W3CDTF">2023-07-12T08:50:56Z</dcterms:created>
  <dcterms:modified xsi:type="dcterms:W3CDTF">2023-07-12T10:54:35Z</dcterms:modified>
</cp:coreProperties>
</file>